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5"/>
  </p:notesMasterIdLst>
  <p:sldIdLst>
    <p:sldId id="256" r:id="rId4"/>
    <p:sldId id="257" r:id="rId5"/>
    <p:sldId id="271" r:id="rId6"/>
    <p:sldId id="273" r:id="rId7"/>
    <p:sldId id="274" r:id="rId8"/>
    <p:sldId id="276" r:id="rId9"/>
    <p:sldId id="258" r:id="rId10"/>
    <p:sldId id="277" r:id="rId11"/>
    <p:sldId id="278" r:id="rId12"/>
    <p:sldId id="279" r:id="rId13"/>
    <p:sldId id="270" r:id="rId14"/>
  </p:sldIdLst>
  <p:sldSz cx="9144000" cy="5143500" type="screen16x9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241" autoAdjust="0"/>
  </p:normalViewPr>
  <p:slideViewPr>
    <p:cSldViewPr snapToGrid="0">
      <p:cViewPr varScale="1">
        <p:scale>
          <a:sx n="113" d="100"/>
          <a:sy n="113" d="100"/>
        </p:scale>
        <p:origin x="14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4400" b="0" strike="noStrike" spc="-1">
                <a:solidFill>
                  <a:srgbClr val="000000"/>
                </a:solidFill>
                <a:latin typeface="Arial"/>
              </a:rPr>
              <a:t>Folie mittels Klicken verschieben</a:t>
            </a:r>
          </a:p>
        </p:txBody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Format der Notizen mittels Klicken bearbeiten</a:t>
            </a:r>
          </a:p>
        </p:txBody>
      </p:sp>
      <p:sp>
        <p:nvSpPr>
          <p:cNvPr id="35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&lt;Kopfzeile&gt;</a:t>
            </a:r>
          </a:p>
        </p:txBody>
      </p:sp>
      <p:sp>
        <p:nvSpPr>
          <p:cNvPr id="360" name="PlaceHolder 4"/>
          <p:cNvSpPr>
            <a:spLocks noGrp="1"/>
          </p:cNvSpPr>
          <p:nvPr>
            <p:ph type="dt" idx="9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  <p:sp>
        <p:nvSpPr>
          <p:cNvPr id="361" name="PlaceHolder 5"/>
          <p:cNvSpPr>
            <a:spLocks noGrp="1"/>
          </p:cNvSpPr>
          <p:nvPr>
            <p:ph type="ftr" idx="10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362" name="PlaceHolder 6"/>
          <p:cNvSpPr>
            <a:spLocks noGrp="1"/>
          </p:cNvSpPr>
          <p:nvPr>
            <p:ph type="sldNum" idx="11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F022EFD6-946C-4172-B811-73B8A9DEA1D5}" type="slidenum"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‹Nr.›</a:t>
            </a:fld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2" name="PlaceHolder 3"/>
          <p:cNvSpPr>
            <a:spLocks noGrp="1"/>
          </p:cNvSpPr>
          <p:nvPr>
            <p:ph type="sldNum" idx="14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495753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4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4" name="PlaceHolder 3"/>
          <p:cNvSpPr>
            <a:spLocks noGrp="1"/>
          </p:cNvSpPr>
          <p:nvPr>
            <p:ph type="sldNum" idx="28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Bevor die Karten der </a:t>
            </a:r>
            <a:r>
              <a:rPr lang="de-DE" sz="18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Social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-Media-Utopie ausgewertet werden, kann eine Reflexionsrunde zu den Erlebnissen und Erfahrungen der Teilnehmenden an den Selbstfürsorge-Stationen durchgeführt werden. Dafür können einzelne Reflexionsfragen im Plenum gestellt oder als Präsentation gezeigt und mit den Teilnehmenden besprochen werden.</a:t>
            </a:r>
            <a:endParaRPr lang="de-DE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de-DE" sz="1800" i="1" dirty="0">
                <a:effectLst/>
                <a:latin typeface="Arial Unicode MS"/>
                <a:ea typeface="Arial Unicode MS"/>
                <a:cs typeface="Arial Unicode MS"/>
              </a:rPr>
              <a:t>Ausgangspunkt: </a:t>
            </a:r>
            <a:r>
              <a:rPr lang="de-DE" sz="1800" dirty="0">
                <a:effectLst/>
                <a:latin typeface="Arial Unicode MS"/>
                <a:ea typeface="Arial Unicode MS"/>
                <a:cs typeface="Arial Unicode MS"/>
              </a:rPr>
              <a:t>Was aus den Selbstfürsorge-Stationen können wir für einen bewussteren </a:t>
            </a:r>
            <a:r>
              <a:rPr lang="de-DE" sz="1800" dirty="0" err="1">
                <a:effectLst/>
                <a:latin typeface="Arial Unicode MS"/>
                <a:ea typeface="Arial Unicode MS"/>
                <a:cs typeface="Arial Unicode MS"/>
              </a:rPr>
              <a:t>Social</a:t>
            </a:r>
            <a:r>
              <a:rPr lang="de-DE" sz="1800" dirty="0">
                <a:effectLst/>
                <a:latin typeface="Arial Unicode MS"/>
                <a:ea typeface="Arial Unicode MS"/>
                <a:cs typeface="Arial Unicode MS"/>
              </a:rPr>
              <a:t> Media Umgang für uns mitnehmen?</a:t>
            </a:r>
            <a:endParaRPr lang="de-DE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05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de-DE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05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98408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de-DE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05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19584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de-DE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05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809219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endParaRPr lang="de-DE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05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11111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97527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66418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FEEAC796-F9B0-46BE-BA09-26132FD3ABE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6019CC14-83ED-4AC1-881F-98D14C4718BC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D65CC3CF-0181-420A-82A8-9FF0A92F942F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45720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23964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602208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E65EA127-CA04-41BD-890C-F2594B5BEA59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8CB1784-FB62-48E3-BB35-3FA160C242BA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614AA8C-8E0A-48BA-A64B-B755440DF01C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2C4B9F7-A046-4CA8-9505-F5A60A4AAB1F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49C2033-780C-4A7E-AE49-51A393243155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B022BA0-5D00-49B9-B953-5A433AA1798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729360" y="1322280"/>
            <a:ext cx="7687080" cy="771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28DE02E-C2D3-40CD-BA8C-1EE2348B692D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B089944-7DBD-4E71-95FA-E59339886492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1157D6E6-2E3B-4317-BE18-F39640364529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64D3836-08E9-45EA-8FC2-F23DB7733312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44EF3FE-9F72-4FEA-800A-704CB4A7FF34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C665F20-F29A-4FC7-8F73-3C2AB0C786A0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997F6F1-B13E-47F3-B0F4-914A5B8A25A2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/>
          </p:nvPr>
        </p:nvSpPr>
        <p:spPr>
          <a:xfrm>
            <a:off x="45720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/>
          </p:nvPr>
        </p:nvSpPr>
        <p:spPr>
          <a:xfrm>
            <a:off x="323964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/>
          </p:nvPr>
        </p:nvSpPr>
        <p:spPr>
          <a:xfrm>
            <a:off x="602208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37011A4-9E4F-4EF5-83A2-969E2BF89BA4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89C41A0-483E-4952-868B-B632ADA02D61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F0DACA2-16A8-4134-9513-31919DF58D93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1FFBD6B-0CDF-439F-915A-0C285C026E5D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945619C-199C-439A-BC7B-5EFD342511C1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50B5166-4F4A-4718-AE7B-E7D7989FC3C6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0350A766-FAEB-4298-9E79-5A4C38192E40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ubTitle"/>
          </p:nvPr>
        </p:nvSpPr>
        <p:spPr>
          <a:xfrm>
            <a:off x="729360" y="1322280"/>
            <a:ext cx="7687080" cy="771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4C29A31-6B7E-4375-B0D3-EB2CA4CD4422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D7C6505-78FD-46CC-9862-6C55E8F96681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C1FD23D-2909-4284-9CC3-F39EFD783D9D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CF356D6-1464-4EA2-AD55-57FABEC1A15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0813671-A9EC-4302-80B8-2674D43D9E36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27AE5A1-ACF9-414D-A538-DB90318A059E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/>
          </p:nvPr>
        </p:nvSpPr>
        <p:spPr>
          <a:xfrm>
            <a:off x="45720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6"/>
          <p:cNvSpPr>
            <a:spLocks noGrp="1"/>
          </p:cNvSpPr>
          <p:nvPr>
            <p:ph/>
          </p:nvPr>
        </p:nvSpPr>
        <p:spPr>
          <a:xfrm>
            <a:off x="323964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7"/>
          <p:cNvSpPr>
            <a:spLocks noGrp="1"/>
          </p:cNvSpPr>
          <p:nvPr>
            <p:ph/>
          </p:nvPr>
        </p:nvSpPr>
        <p:spPr>
          <a:xfrm>
            <a:off x="602208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7C955D8-D459-4A1A-8F50-91793080FE1F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8642B3AC-1305-4B9E-BF41-9F974B3987D0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26471C47-EDA8-4CF3-A0FC-48454D77D808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729360" y="1322280"/>
            <a:ext cx="7687080" cy="771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8C1350A3-CD8E-4E61-ABB7-8950849E0721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2751642E-19DF-4530-8901-EC4D14FF3708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A702F71C-3218-4FAF-9AB5-DA5B0DBD38EC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29A3410A-EBC1-45C1-B38E-58715598DC77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/>
          <p:nvPr/>
        </p:nvSpPr>
        <p:spPr>
          <a:xfrm>
            <a:off x="0" y="0"/>
            <a:ext cx="9142920" cy="57168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de-DE" sz="1400" b="0" strike="noStrike" spc="-1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1" name="Grafik 2"/>
          <p:cNvPicPr/>
          <p:nvPr/>
        </p:nvPicPr>
        <p:blipFill>
          <a:blip r:embed="rId14"/>
          <a:stretch/>
        </p:blipFill>
        <p:spPr>
          <a:xfrm>
            <a:off x="7179480" y="0"/>
            <a:ext cx="1904400" cy="571680"/>
          </a:xfrm>
          <a:prstGeom prst="rect">
            <a:avLst/>
          </a:prstGeom>
          <a:ln w="0">
            <a:noFill/>
          </a:ln>
        </p:spPr>
      </p:pic>
      <p:sp>
        <p:nvSpPr>
          <p:cNvPr id="2" name="Rechteck 1"/>
          <p:cNvSpPr/>
          <p:nvPr/>
        </p:nvSpPr>
        <p:spPr>
          <a:xfrm>
            <a:off x="729360" y="1145520"/>
            <a:ext cx="382680" cy="44640"/>
          </a:xfrm>
          <a:prstGeom prst="rect">
            <a:avLst/>
          </a:prstGeom>
          <a:solidFill>
            <a:srgbClr val="3F54C1"/>
          </a:solidFill>
          <a:ln>
            <a:solidFill>
              <a:srgbClr val="3F54C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720" rIns="90000" bIns="72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de-DE" sz="1400" b="0" strike="noStrike" spc="-1">
              <a:solidFill>
                <a:schemeClr val="lt1"/>
              </a:solidFill>
              <a:latin typeface="Source Sans 3"/>
              <a:ea typeface="Arial"/>
            </a:endParaRPr>
          </a:p>
        </p:txBody>
      </p:sp>
      <p:sp>
        <p:nvSpPr>
          <p:cNvPr id="3" name="Rechteck 9"/>
          <p:cNvSpPr/>
          <p:nvPr/>
        </p:nvSpPr>
        <p:spPr>
          <a:xfrm>
            <a:off x="1113120" y="1145520"/>
            <a:ext cx="382680" cy="44640"/>
          </a:xfrm>
          <a:prstGeom prst="rect">
            <a:avLst/>
          </a:prstGeom>
          <a:solidFill>
            <a:srgbClr val="FD7F79"/>
          </a:solidFill>
          <a:ln>
            <a:solidFill>
              <a:srgbClr val="FD7F79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720" rIns="90000" bIns="72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de-DE" sz="1400" b="0" strike="noStrike" spc="-1">
              <a:solidFill>
                <a:schemeClr val="lt1"/>
              </a:solidFill>
              <a:latin typeface="Source Sans 3"/>
              <a:ea typeface="Arial"/>
            </a:endParaRPr>
          </a:p>
        </p:txBody>
      </p:sp>
      <p:sp>
        <p:nvSpPr>
          <p:cNvPr id="4" name="Rechteck 16"/>
          <p:cNvSpPr/>
          <p:nvPr/>
        </p:nvSpPr>
        <p:spPr>
          <a:xfrm>
            <a:off x="1496880" y="1146960"/>
            <a:ext cx="382680" cy="44640"/>
          </a:xfrm>
          <a:prstGeom prst="rect">
            <a:avLst/>
          </a:prstGeom>
          <a:solidFill>
            <a:srgbClr val="FFE369"/>
          </a:solidFill>
          <a:ln>
            <a:solidFill>
              <a:srgbClr val="FFE369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720" rIns="90000" bIns="72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de-DE" sz="1400" b="0" strike="noStrike" spc="-1">
              <a:solidFill>
                <a:schemeClr val="lt1"/>
              </a:solidFill>
              <a:latin typeface="Source Sans 3"/>
              <a:ea typeface="Arial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729360" y="3899880"/>
            <a:ext cx="3239280" cy="109656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de-DE" sz="1400" b="0" strike="noStrike" spc="-1">
              <a:solidFill>
                <a:schemeClr val="lt1"/>
              </a:solidFill>
              <a:latin typeface="Source Sans 3"/>
              <a:ea typeface="Arial"/>
            </a:endParaRPr>
          </a:p>
        </p:txBody>
      </p:sp>
      <p:pic>
        <p:nvPicPr>
          <p:cNvPr id="6" name="Grafik 3"/>
          <p:cNvPicPr/>
          <p:nvPr/>
        </p:nvPicPr>
        <p:blipFill>
          <a:blip r:embed="rId15"/>
          <a:stretch/>
        </p:blipFill>
        <p:spPr>
          <a:xfrm>
            <a:off x="723960" y="3899880"/>
            <a:ext cx="3239280" cy="109656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  <p:sp>
        <p:nvSpPr>
          <p:cNvPr id="9" name="PlaceHolder 3"/>
          <p:cNvSpPr>
            <a:spLocks noGrp="1"/>
          </p:cNvSpPr>
          <p:nvPr>
            <p:ph type="sldNum" idx="1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0" strike="noStrike" spc="-1">
                <a:solidFill>
                  <a:srgbClr val="1A1A1A"/>
                </a:solidFill>
                <a:latin typeface="Source Sans 3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7046CD6-CC75-40E3-8A89-5C2C7FAD9CB9}" type="slidenum">
              <a:rPr lang="de-DE" sz="1000" b="0" strike="noStrike" spc="-1">
                <a:solidFill>
                  <a:srgbClr val="1A1A1A"/>
                </a:solidFill>
                <a:latin typeface="Source Sans 3"/>
                <a:ea typeface="Lato"/>
              </a:rPr>
              <a:t>‹Nr.›</a:t>
            </a:fld>
            <a:endParaRPr lang="de-DE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54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10;p21"/>
          <p:cNvSpPr/>
          <p:nvPr/>
        </p:nvSpPr>
        <p:spPr>
          <a:xfrm>
            <a:off x="0" y="0"/>
            <a:ext cx="9142920" cy="57168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de-DE" sz="1400" b="0" strike="noStrike" spc="-1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47" name="Grafik 2"/>
          <p:cNvPicPr/>
          <p:nvPr/>
        </p:nvPicPr>
        <p:blipFill>
          <a:blip r:embed="rId14"/>
          <a:stretch/>
        </p:blipFill>
        <p:spPr>
          <a:xfrm>
            <a:off x="7179480" y="0"/>
            <a:ext cx="1904400" cy="571680"/>
          </a:xfrm>
          <a:prstGeom prst="rect">
            <a:avLst/>
          </a:prstGeom>
          <a:ln w="0">
            <a:noFill/>
          </a:ln>
        </p:spPr>
      </p:pic>
      <p:grpSp>
        <p:nvGrpSpPr>
          <p:cNvPr id="48" name="Google Shape;35;p23"/>
          <p:cNvGrpSpPr/>
          <p:nvPr/>
        </p:nvGrpSpPr>
        <p:grpSpPr>
          <a:xfrm>
            <a:off x="530280" y="1206360"/>
            <a:ext cx="1342080" cy="16560"/>
            <a:chOff x="530280" y="1206360"/>
            <a:chExt cx="1342080" cy="16560"/>
          </a:xfrm>
        </p:grpSpPr>
        <p:sp>
          <p:nvSpPr>
            <p:cNvPr id="49" name="Google Shape;36;p23"/>
            <p:cNvSpPr/>
            <p:nvPr/>
          </p:nvSpPr>
          <p:spPr>
            <a:xfrm rot="16200000">
              <a:off x="1380600" y="731160"/>
              <a:ext cx="16560" cy="966600"/>
            </a:xfrm>
            <a:prstGeom prst="rect">
              <a:avLst/>
            </a:pr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91440" rIns="90000" bIns="91440"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de-DE" sz="1400" b="0" strike="noStrike" spc="-1">
                <a:solidFill>
                  <a:srgbClr val="000000"/>
                </a:solidFill>
                <a:latin typeface="Arial"/>
                <a:ea typeface="Arial"/>
              </a:endParaRPr>
            </a:p>
          </p:txBody>
        </p:sp>
        <p:sp>
          <p:nvSpPr>
            <p:cNvPr id="50" name="Google Shape;37;p23"/>
            <p:cNvSpPr/>
            <p:nvPr/>
          </p:nvSpPr>
          <p:spPr>
            <a:xfrm rot="16200000">
              <a:off x="1009440" y="727200"/>
              <a:ext cx="16560" cy="974880"/>
            </a:xfrm>
            <a:prstGeom prst="rect">
              <a:avLst/>
            </a:pr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91440" rIns="90000" bIns="91440"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de-DE" sz="1400" b="0" strike="noStrike" spc="-1">
                <a:solidFill>
                  <a:srgbClr val="000000"/>
                </a:solidFill>
                <a:latin typeface="Arial"/>
                <a:ea typeface="Arial"/>
              </a:endParaRPr>
            </a:p>
          </p:txBody>
        </p:sp>
      </p:grpSp>
      <p:sp>
        <p:nvSpPr>
          <p:cNvPr id="51" name="PlaceHolder 1"/>
          <p:cNvSpPr>
            <a:spLocks noGrp="1"/>
          </p:cNvSpPr>
          <p:nvPr>
            <p:ph type="sldNum" idx="2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0" strike="noStrike" spc="-1">
                <a:solidFill>
                  <a:schemeClr val="lt1"/>
                </a:solidFill>
                <a:latin typeface="Source Sans 3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0B0A852-6A8C-4C10-A205-36646FDA7061}" type="slidenum">
              <a:rPr lang="de-DE" sz="1000" b="0" strike="noStrike" spc="-1">
                <a:solidFill>
                  <a:schemeClr val="lt1"/>
                </a:solidFill>
                <a:latin typeface="Source Sans 3"/>
                <a:ea typeface="Lato"/>
              </a:rPr>
              <a:t>‹Nr.›</a:t>
            </a:fld>
            <a:endParaRPr lang="de-DE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de-DE" sz="44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6000"/>
          </a:bodyPr>
          <a:lstStyle/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29440" lvl="1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44160" lvl="2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658880" lvl="3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073600" lvl="4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488320" lvl="5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2903040" lvl="6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7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10;p21"/>
          <p:cNvSpPr/>
          <p:nvPr/>
        </p:nvSpPr>
        <p:spPr>
          <a:xfrm>
            <a:off x="0" y="0"/>
            <a:ext cx="9142920" cy="57168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de-DE" sz="1400" b="0" strike="noStrike" spc="-1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91" name="Grafik 2"/>
          <p:cNvPicPr/>
          <p:nvPr/>
        </p:nvPicPr>
        <p:blipFill>
          <a:blip r:embed="rId14"/>
          <a:stretch/>
        </p:blipFill>
        <p:spPr>
          <a:xfrm>
            <a:off x="7179480" y="0"/>
            <a:ext cx="1904400" cy="571680"/>
          </a:xfrm>
          <a:prstGeom prst="rect">
            <a:avLst/>
          </a:prstGeom>
          <a:ln w="0">
            <a:noFill/>
          </a:ln>
        </p:spPr>
      </p:pic>
      <p:grpSp>
        <p:nvGrpSpPr>
          <p:cNvPr id="92" name="Google Shape;35;p23"/>
          <p:cNvGrpSpPr/>
          <p:nvPr/>
        </p:nvGrpSpPr>
        <p:grpSpPr>
          <a:xfrm>
            <a:off x="530280" y="1206360"/>
            <a:ext cx="1342080" cy="16560"/>
            <a:chOff x="530280" y="1206360"/>
            <a:chExt cx="1342080" cy="16560"/>
          </a:xfrm>
        </p:grpSpPr>
        <p:sp>
          <p:nvSpPr>
            <p:cNvPr id="93" name="Google Shape;36;p23"/>
            <p:cNvSpPr/>
            <p:nvPr/>
          </p:nvSpPr>
          <p:spPr>
            <a:xfrm rot="16200000">
              <a:off x="1380600" y="731160"/>
              <a:ext cx="16560" cy="966600"/>
            </a:xfrm>
            <a:prstGeom prst="rect">
              <a:avLst/>
            </a:pr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91440" rIns="90000" bIns="91440"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de-DE" sz="1400" b="0" strike="noStrike" spc="-1">
                <a:solidFill>
                  <a:srgbClr val="000000"/>
                </a:solidFill>
                <a:latin typeface="Arial"/>
                <a:ea typeface="Arial"/>
              </a:endParaRPr>
            </a:p>
          </p:txBody>
        </p:sp>
        <p:sp>
          <p:nvSpPr>
            <p:cNvPr id="94" name="Google Shape;37;p23"/>
            <p:cNvSpPr/>
            <p:nvPr/>
          </p:nvSpPr>
          <p:spPr>
            <a:xfrm rot="16200000">
              <a:off x="1009440" y="727200"/>
              <a:ext cx="16560" cy="974880"/>
            </a:xfrm>
            <a:prstGeom prst="rect">
              <a:avLst/>
            </a:pr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91440" rIns="90000" bIns="91440"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de-DE" sz="1400" b="0" strike="noStrike" spc="-1">
                <a:solidFill>
                  <a:srgbClr val="000000"/>
                </a:solidFill>
                <a:latin typeface="Arial"/>
                <a:ea typeface="Arial"/>
              </a:endParaRPr>
            </a:p>
          </p:txBody>
        </p:sp>
      </p:grpSp>
      <p:sp>
        <p:nvSpPr>
          <p:cNvPr id="95" name="PlaceHolder 1"/>
          <p:cNvSpPr>
            <a:spLocks noGrp="1"/>
          </p:cNvSpPr>
          <p:nvPr>
            <p:ph type="sldNum" idx="3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0" strike="noStrike" spc="-1">
                <a:solidFill>
                  <a:schemeClr val="lt1"/>
                </a:solidFill>
                <a:latin typeface="Source Sans 3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A8E0CE42-9920-4D27-B85B-4203CEC035C8}" type="slidenum">
              <a:rPr lang="de-DE" sz="1000" b="0" strike="noStrike" spc="-1">
                <a:solidFill>
                  <a:schemeClr val="lt1"/>
                </a:solidFill>
                <a:latin typeface="Source Sans 3"/>
                <a:ea typeface="Lato"/>
              </a:rPr>
              <a:t>‹Nr.›</a:t>
            </a:fld>
            <a:endParaRPr lang="de-DE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de-DE" sz="44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6000"/>
          </a:bodyPr>
          <a:lstStyle/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29440" lvl="1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44160" lvl="2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658880" lvl="3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073600" lvl="4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488320" lvl="5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2903040" lvl="6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746280"/>
          </a:xfrm>
          <a:prstGeom prst="rect">
            <a:avLst/>
          </a:prstGeom>
          <a:noFill/>
          <a:ln w="0">
            <a:noFill/>
          </a:ln>
        </p:spPr>
        <p:txBody>
          <a:bodyPr lIns="0" tIns="91440" rIns="0" bIns="91440" anchor="t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4200" b="1" strike="noStrike" spc="-1" dirty="0">
                <a:solidFill>
                  <a:schemeClr val="dk2"/>
                </a:solidFill>
                <a:latin typeface="Source Sans Pro"/>
                <a:ea typeface="Raleway"/>
              </a:rPr>
              <a:t>Soziale Medien – (Auch) ein Wohlfühlort der Zukunft</a:t>
            </a:r>
            <a:endParaRPr lang="de-DE" sz="42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4" name="PlaceHolder 2"/>
          <p:cNvSpPr>
            <a:spLocks noGrp="1"/>
          </p:cNvSpPr>
          <p:nvPr>
            <p:ph type="subTitle"/>
          </p:nvPr>
        </p:nvSpPr>
        <p:spPr>
          <a:xfrm>
            <a:off x="557408" y="3173040"/>
            <a:ext cx="7859392" cy="540000"/>
          </a:xfrm>
          <a:prstGeom prst="rect">
            <a:avLst/>
          </a:prstGeom>
          <a:noFill/>
          <a:ln w="0">
            <a:noFill/>
          </a:ln>
        </p:spPr>
        <p:txBody>
          <a:bodyPr lIns="0" tIns="91440" rIns="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600" b="0" strike="noStrike" spc="-1" dirty="0">
                <a:solidFill>
                  <a:schemeClr val="accent1"/>
                </a:solidFill>
                <a:latin typeface="Source Sans Pro"/>
                <a:ea typeface="Lato"/>
              </a:rPr>
              <a:t>GMK im Kompetenznetzwerk gegen Hass im Netz | Methoden | 2025</a:t>
            </a:r>
            <a:endParaRPr lang="de-DE" sz="1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Was hat dich vielleicht </a:t>
            </a: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gestresst</a:t>
            </a: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 oder </a:t>
            </a: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abgelenkt</a:t>
            </a: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?</a:t>
            </a:r>
            <a:b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</a:b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(z.B. die Konzentration auf eine Aufgabe oder ein innerer Widerstand gegen eine Übung)</a:t>
            </a:r>
            <a:endParaRPr lang="de-DE" sz="360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9" name="PlaceHolder 2"/>
          <p:cNvSpPr>
            <a:spLocks noGrp="1"/>
          </p:cNvSpPr>
          <p:nvPr>
            <p:ph type="sldNum" idx="13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74D14F8-F18A-43EF-BE98-26AFFB309E66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10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277341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746280"/>
          </a:xfrm>
          <a:prstGeom prst="rect">
            <a:avLst/>
          </a:prstGeom>
          <a:noFill/>
          <a:ln w="0">
            <a:noFill/>
          </a:ln>
        </p:spPr>
        <p:txBody>
          <a:bodyPr lIns="0" tIns="91440" rIns="0" bIns="91440" anchor="t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4200" b="1" strike="noStrike" spc="-1" dirty="0">
                <a:solidFill>
                  <a:schemeClr val="dk2"/>
                </a:solidFill>
                <a:latin typeface="Source Sans Pro"/>
                <a:ea typeface="Raleway"/>
              </a:rPr>
              <a:t>Danke</a:t>
            </a:r>
            <a:endParaRPr lang="de-DE" sz="42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98" name="PlaceHolder 2"/>
          <p:cNvSpPr>
            <a:spLocks noGrp="1"/>
          </p:cNvSpPr>
          <p:nvPr>
            <p:ph type="subTitle"/>
          </p:nvPr>
        </p:nvSpPr>
        <p:spPr>
          <a:xfrm>
            <a:off x="482252" y="3173040"/>
            <a:ext cx="7934548" cy="540000"/>
          </a:xfrm>
          <a:prstGeom prst="rect">
            <a:avLst/>
          </a:prstGeom>
          <a:noFill/>
          <a:ln w="0">
            <a:noFill/>
          </a:ln>
        </p:spPr>
        <p:txBody>
          <a:bodyPr lIns="0" tIns="91440" rIns="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600" b="0" strike="noStrike" spc="-1" dirty="0">
                <a:solidFill>
                  <a:schemeClr val="accent1"/>
                </a:solidFill>
                <a:latin typeface="Source Sans Pro"/>
                <a:ea typeface="Lato"/>
              </a:rPr>
              <a:t>GMK im Kompetenznetzwerk gegen Hass im Netz | Methode | 2025</a:t>
            </a:r>
            <a:endParaRPr lang="de-DE" sz="1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99" name="Google Shape;107;p 1"/>
          <p:cNvSpPr/>
          <p:nvPr/>
        </p:nvSpPr>
        <p:spPr>
          <a:xfrm>
            <a:off x="638827" y="2247840"/>
            <a:ext cx="7777613" cy="74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de-DE" sz="3200" b="0" strike="noStrike" spc="-1" dirty="0">
                <a:solidFill>
                  <a:schemeClr val="dk2"/>
                </a:solidFill>
                <a:latin typeface="Source Sans Pro"/>
              </a:rPr>
              <a:t>für eure Teilna</a:t>
            </a:r>
            <a:r>
              <a:rPr lang="de-DE" sz="3200" spc="-1" dirty="0">
                <a:solidFill>
                  <a:schemeClr val="dk2"/>
                </a:solidFill>
                <a:latin typeface="Source Sans Pro"/>
              </a:rPr>
              <a:t>hme</a:t>
            </a:r>
            <a:endParaRPr lang="de-DE" sz="32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Selbstfürsorge-Stationen</a:t>
            </a:r>
            <a:b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</a:b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Auswertung</a:t>
            </a:r>
            <a:b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</a:br>
            <a:endParaRPr lang="de-DE" sz="3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7" name="PlaceHolder 2"/>
          <p:cNvSpPr>
            <a:spLocks noGrp="1"/>
          </p:cNvSpPr>
          <p:nvPr>
            <p:ph type="sldNum" idx="12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CBF350B0-A6F8-47D7-BE06-90FC6DEF75A0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2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Grüne Karten</a:t>
            </a:r>
            <a:b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</a:b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(Positive Erfahrungen und Wünsche)</a:t>
            </a:r>
            <a:endParaRPr lang="de-DE" sz="3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7" name="PlaceHolder 2"/>
          <p:cNvSpPr>
            <a:spLocks noGrp="1"/>
          </p:cNvSpPr>
          <p:nvPr>
            <p:ph type="sldNum" idx="12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CBF350B0-A6F8-47D7-BE06-90FC6DEF75A0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3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6100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440" cy="200512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Was hat dir bei den Selbstfürsorge-Stationen geholfen, dich zu </a:t>
            </a: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entspannen</a:t>
            </a: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 oder wieder </a:t>
            </a: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aufzutanken</a:t>
            </a: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?</a:t>
            </a:r>
            <a:endParaRPr lang="de-DE" sz="360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7" name="PlaceHolder 2"/>
          <p:cNvSpPr>
            <a:spLocks noGrp="1"/>
          </p:cNvSpPr>
          <p:nvPr>
            <p:ph type="sldNum" idx="12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CBF350B0-A6F8-47D7-BE06-90FC6DEF75A0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4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98121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440" cy="200512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Welche Aktivitäten haben dir gutgetan, um dich zu </a:t>
            </a: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fokussieren</a:t>
            </a: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 oder deinen Geist zu </a:t>
            </a: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beruhigen</a:t>
            </a: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?</a:t>
            </a:r>
            <a:endParaRPr lang="de-DE" sz="360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7" name="PlaceHolder 2"/>
          <p:cNvSpPr>
            <a:spLocks noGrp="1"/>
          </p:cNvSpPr>
          <p:nvPr>
            <p:ph type="sldNum" idx="12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CBF350B0-A6F8-47D7-BE06-90FC6DEF75A0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5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655315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440" cy="200512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Was würdest du dir wünschen, um deine </a:t>
            </a: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Selbstfürsorge</a:t>
            </a: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 noch weiter zu </a:t>
            </a: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verbessern</a:t>
            </a: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?</a:t>
            </a:r>
            <a:b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</a:b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(z. B. eine bestimmte Aktivität intensiver zu erleben oder mehr Pausen einzuplanen)</a:t>
            </a:r>
            <a:endParaRPr lang="de-DE" sz="360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7" name="PlaceHolder 2"/>
          <p:cNvSpPr>
            <a:spLocks noGrp="1"/>
          </p:cNvSpPr>
          <p:nvPr>
            <p:ph type="sldNum" idx="12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CBF350B0-A6F8-47D7-BE06-90FC6DEF75A0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6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793949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Rote Karten</a:t>
            </a:r>
            <a:b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</a:b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(Herausforderungen oder negative Wahrnehmungen)</a:t>
            </a:r>
            <a:endParaRPr lang="de-DE" sz="3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9" name="PlaceHolder 2"/>
          <p:cNvSpPr>
            <a:spLocks noGrp="1"/>
          </p:cNvSpPr>
          <p:nvPr>
            <p:ph type="sldNum" idx="13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74D14F8-F18A-43EF-BE98-26AFFB309E66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7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Gab es Aktivitäten, die dir </a:t>
            </a: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nicht geholfen</a:t>
            </a: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 haben oder sich </a:t>
            </a: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nicht gut angefühlt</a:t>
            </a: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 haben?</a:t>
            </a:r>
            <a:endParaRPr lang="de-DE" sz="360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9" name="PlaceHolder 2"/>
          <p:cNvSpPr>
            <a:spLocks noGrp="1"/>
          </p:cNvSpPr>
          <p:nvPr>
            <p:ph type="sldNum" idx="13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74D14F8-F18A-43EF-BE98-26AFFB309E66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8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9989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Welche </a:t>
            </a: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Barrieren</a:t>
            </a:r>
            <a:r>
              <a:rPr lang="de-DE" sz="3600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 hast du wahrgenommen, die dich daran gehindert haben, dich vollständig zu entspannen oder die Pause zu genießen?</a:t>
            </a:r>
            <a:endParaRPr lang="de-DE" sz="360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9" name="PlaceHolder 2"/>
          <p:cNvSpPr>
            <a:spLocks noGrp="1"/>
          </p:cNvSpPr>
          <p:nvPr>
            <p:ph type="sldNum" idx="13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74D14F8-F18A-43EF-BE98-26AFFB309E66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9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528764546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Benutzerdefiniert 7">
      <a:dk1>
        <a:srgbClr val="FFE67B"/>
      </a:dk1>
      <a:lt1>
        <a:srgbClr val="FFFFFF"/>
      </a:lt1>
      <a:dk2>
        <a:srgbClr val="1A1A1A"/>
      </a:dk2>
      <a:lt2>
        <a:srgbClr val="E9EDEE"/>
      </a:lt2>
      <a:accent1>
        <a:srgbClr val="1A1A1A"/>
      </a:accent1>
      <a:accent2>
        <a:srgbClr val="FFE67B"/>
      </a:accent2>
      <a:accent3>
        <a:srgbClr val="B3BCE7"/>
      </a:accent3>
      <a:accent4>
        <a:srgbClr val="FD7F79"/>
      </a:accent4>
      <a:accent5>
        <a:srgbClr val="FEC9C6"/>
      </a:accent5>
      <a:accent6>
        <a:srgbClr val="FFF2B9"/>
      </a:accent6>
      <a:hlink>
        <a:srgbClr val="3F54C1"/>
      </a:hlink>
      <a:folHlink>
        <a:srgbClr val="B2BAE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reamline">
  <a:themeElements>
    <a:clrScheme name="Benutzerdefiniert 7">
      <a:dk1>
        <a:srgbClr val="FFE67B"/>
      </a:dk1>
      <a:lt1>
        <a:srgbClr val="FFFFFF"/>
      </a:lt1>
      <a:dk2>
        <a:srgbClr val="1A1A1A"/>
      </a:dk2>
      <a:lt2>
        <a:srgbClr val="E9EDEE"/>
      </a:lt2>
      <a:accent1>
        <a:srgbClr val="1A1A1A"/>
      </a:accent1>
      <a:accent2>
        <a:srgbClr val="FFE67B"/>
      </a:accent2>
      <a:accent3>
        <a:srgbClr val="B3BCE7"/>
      </a:accent3>
      <a:accent4>
        <a:srgbClr val="FD7F79"/>
      </a:accent4>
      <a:accent5>
        <a:srgbClr val="FEC9C6"/>
      </a:accent5>
      <a:accent6>
        <a:srgbClr val="FFF2B9"/>
      </a:accent6>
      <a:hlink>
        <a:srgbClr val="3F54C1"/>
      </a:hlink>
      <a:folHlink>
        <a:srgbClr val="B2BAE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treamline">
  <a:themeElements>
    <a:clrScheme name="Benutzerdefiniert 7">
      <a:dk1>
        <a:srgbClr val="FFE67B"/>
      </a:dk1>
      <a:lt1>
        <a:srgbClr val="FFFFFF"/>
      </a:lt1>
      <a:dk2>
        <a:srgbClr val="1A1A1A"/>
      </a:dk2>
      <a:lt2>
        <a:srgbClr val="E9EDEE"/>
      </a:lt2>
      <a:accent1>
        <a:srgbClr val="1A1A1A"/>
      </a:accent1>
      <a:accent2>
        <a:srgbClr val="FFE67B"/>
      </a:accent2>
      <a:accent3>
        <a:srgbClr val="B3BCE7"/>
      </a:accent3>
      <a:accent4>
        <a:srgbClr val="FD7F79"/>
      </a:accent4>
      <a:accent5>
        <a:srgbClr val="FEC9C6"/>
      </a:accent5>
      <a:accent6>
        <a:srgbClr val="FFF2B9"/>
      </a:accent6>
      <a:hlink>
        <a:srgbClr val="3F54C1"/>
      </a:hlink>
      <a:folHlink>
        <a:srgbClr val="B2BAE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A1A1A"/>
      </a:dk2>
      <a:lt2>
        <a:srgbClr val="E9EDEE"/>
      </a:lt2>
      <a:accent1>
        <a:srgbClr val="1A1A1A"/>
      </a:accent1>
      <a:accent2>
        <a:srgbClr val="FFE67B"/>
      </a:accent2>
      <a:accent3>
        <a:srgbClr val="B3BCE7"/>
      </a:accent3>
      <a:accent4>
        <a:srgbClr val="FD7F79"/>
      </a:accent4>
      <a:accent5>
        <a:srgbClr val="FEC9C6"/>
      </a:accent5>
      <a:accent6>
        <a:srgbClr val="FFF2B9"/>
      </a:accent6>
      <a:hlink>
        <a:srgbClr val="3F54C1"/>
      </a:hlink>
      <a:folHlink>
        <a:srgbClr val="B2BAE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254</Words>
  <Application>Microsoft Office PowerPoint</Application>
  <PresentationFormat>Bildschirmpräsentation (16:9)</PresentationFormat>
  <Paragraphs>25</Paragraphs>
  <Slides>11</Slides>
  <Notes>11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11</vt:i4>
      </vt:variant>
    </vt:vector>
  </HeadingPairs>
  <TitlesOfParts>
    <vt:vector size="21" baseType="lpstr">
      <vt:lpstr>Arial</vt:lpstr>
      <vt:lpstr>Arial Unicode MS</vt:lpstr>
      <vt:lpstr>Source Sans 3</vt:lpstr>
      <vt:lpstr>Source Sans Pro</vt:lpstr>
      <vt:lpstr>Symbol</vt:lpstr>
      <vt:lpstr>Times New Roman</vt:lpstr>
      <vt:lpstr>Wingdings</vt:lpstr>
      <vt:lpstr>Streamline</vt:lpstr>
      <vt:lpstr>Streamline</vt:lpstr>
      <vt:lpstr>Streamline</vt:lpstr>
      <vt:lpstr>Soziale Medien – (Auch) ein Wohlfühlort der Zukunft</vt:lpstr>
      <vt:lpstr>Selbstfürsorge-Stationen Auswertung </vt:lpstr>
      <vt:lpstr>Grüne Karten (Positive Erfahrungen und Wünsche)</vt:lpstr>
      <vt:lpstr>Was hat dir bei den Selbstfürsorge-Stationen geholfen, dich zu entspannen oder wieder aufzutanken?</vt:lpstr>
      <vt:lpstr>Welche Aktivitäten haben dir gutgetan, um dich zu fokussieren oder deinen Geist zu beruhigen?</vt:lpstr>
      <vt:lpstr>Was würdest du dir wünschen, um deine Selbstfürsorge noch weiter zu verbessern? (z. B. eine bestimmte Aktivität intensiver zu erleben oder mehr Pausen einzuplanen)</vt:lpstr>
      <vt:lpstr>Rote Karten (Herausforderungen oder negative Wahrnehmungen)</vt:lpstr>
      <vt:lpstr>Gab es Aktivitäten, die dir nicht geholfen haben oder sich nicht gut angefühlt haben?</vt:lpstr>
      <vt:lpstr>Welche Barrieren hast du wahrgenommen, die dich daran gehindert haben, dich vollständig zu entspannen oder die Pause zu genießen?</vt:lpstr>
      <vt:lpstr>Was hat dich vielleicht gestresst oder abgelenkt? (z.B. die Konzentration auf eine Aufgabe oder ein innerer Widerstand gegen eine Übung)</vt:lpstr>
      <vt:lpstr>Danke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Jugendarbeit  gegen Hass im Netz</dc:title>
  <dc:subject/>
  <dc:creator>Melina Honegg</dc:creator>
  <dc:description/>
  <cp:lastModifiedBy>Carolin Rössler</cp:lastModifiedBy>
  <cp:revision>26</cp:revision>
  <dcterms:modified xsi:type="dcterms:W3CDTF">2025-01-15T17:36:08Z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15</vt:i4>
  </property>
  <property fmtid="{D5CDD505-2E9C-101B-9397-08002B2CF9AE}" pid="4" name="PresentationFormat">
    <vt:lpwstr>Bildschirmpräsentation (16:9)</vt:lpwstr>
  </property>
  <property fmtid="{D5CDD505-2E9C-101B-9397-08002B2CF9AE}" pid="5" name="Slides">
    <vt:i4>15</vt:i4>
  </property>
</Properties>
</file>