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7" r:id="rId2"/>
    <p:sldId id="256" r:id="rId3"/>
    <p:sldId id="284" r:id="rId4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4"/>
    <p:restoredTop sz="94844"/>
  </p:normalViewPr>
  <p:slideViewPr>
    <p:cSldViewPr snapToGrid="0" snapToObjects="1">
      <p:cViewPr varScale="1">
        <p:scale>
          <a:sx n="155" d="100"/>
          <a:sy n="155" d="100"/>
        </p:scale>
        <p:origin x="123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01A78-D36A-CA4A-99B9-C9A820220593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C7D82-EE41-9443-B907-BEF2641DB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5931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Vorschläge und Beiträge mit den Schülerinnen und Schülern sammeln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1C7D82-EE41-9443-B907-BEF2641DB47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2143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732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8987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737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147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339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304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703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545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4072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5028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2901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4393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legalcode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ixabay.com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hyperlink" Target="http://www.pixabay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https://creativecommons.org/licenses/by/4.0/legalcode.de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xabay.com/" TargetMode="External"/><Relationship Id="rId2" Type="http://schemas.openxmlformats.org/officeDocument/2006/relationships/hyperlink" Target="https://creativecommons.org/licenses/by/4.0/legalcode.d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1833813B-70F9-2B4F-B589-A7C860AA2B87}"/>
              </a:ext>
            </a:extLst>
          </p:cNvPr>
          <p:cNvSpPr txBox="1"/>
          <p:nvPr/>
        </p:nvSpPr>
        <p:spPr>
          <a:xfrm>
            <a:off x="0" y="323365"/>
            <a:ext cx="990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b="1" dirty="0">
                <a:latin typeface="Cooper Black" panose="0208090404030B020404" pitchFamily="18" charset="77"/>
              </a:rPr>
              <a:t>Was sind Medien?</a:t>
            </a:r>
          </a:p>
        </p:txBody>
      </p:sp>
      <p:sp>
        <p:nvSpPr>
          <p:cNvPr id="3" name="Textfeld 19">
            <a:extLst>
              <a:ext uri="{FF2B5EF4-FFF2-40B4-BE49-F238E27FC236}">
                <a16:creationId xmlns:a16="http://schemas.microsoft.com/office/drawing/2014/main" id="{6FA5C84B-567E-4278-B28E-F8171CCDE089}"/>
              </a:ext>
            </a:extLst>
          </p:cNvPr>
          <p:cNvSpPr txBox="1"/>
          <p:nvPr/>
        </p:nvSpPr>
        <p:spPr>
          <a:xfrm>
            <a:off x="13586" y="6661437"/>
            <a:ext cx="8876704" cy="191461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0" tIns="0" rIns="54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CC BY SA 4.0</a:t>
            </a: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LISUM 2021;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Symbole von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www.pixabay.com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Zugriff am 01.07.2021 – Einzelnachweise auf der letzten Seite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8FD3767-08C8-4631-B491-6B6D45E805B4}"/>
              </a:ext>
            </a:extLst>
          </p:cNvPr>
          <p:cNvSpPr txBox="1"/>
          <p:nvPr/>
        </p:nvSpPr>
        <p:spPr>
          <a:xfrm>
            <a:off x="4684881" y="71947"/>
            <a:ext cx="497890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Vorlage zum Unterrichtsbaustein </a:t>
            </a:r>
            <a:r>
              <a:rPr lang="de-DE" sz="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Mediennutzung dokumentieren und auswerten</a:t>
            </a:r>
          </a:p>
        </p:txBody>
      </p:sp>
    </p:spTree>
    <p:extLst>
      <p:ext uri="{BB962C8B-B14F-4D97-AF65-F5344CB8AC3E}">
        <p14:creationId xmlns:p14="http://schemas.microsoft.com/office/powerpoint/2010/main" val="1342709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95B1D2E3-F335-5D4A-B256-829C59FCB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113" y="4593919"/>
            <a:ext cx="783062" cy="78306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2A787D20-69DE-7D43-9AFC-87A306C1F6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6882" y="1587863"/>
            <a:ext cx="669084" cy="6429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C47A93B8-0D6B-DC4A-B196-5AF37436A4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8416" y="3381417"/>
            <a:ext cx="625752" cy="815645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4ED3A576-8E96-7047-993E-FC1342B3C2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3591" y="1508993"/>
            <a:ext cx="2698414" cy="1810065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CBAA7D31-B33D-4C4E-AAE8-CEDA14E5C5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02623" y="3864892"/>
            <a:ext cx="312572" cy="548821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15C4AEDC-5578-254D-977D-CBB8AF136E5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79745" y="4872703"/>
            <a:ext cx="1231803" cy="1231803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D21A76EA-EA48-B146-9AD5-EF304048FD7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06638" y="3971418"/>
            <a:ext cx="740691" cy="477399"/>
          </a:xfrm>
          <a:prstGeom prst="rect">
            <a:avLst/>
          </a:prstGeom>
        </p:spPr>
      </p:pic>
      <p:sp>
        <p:nvSpPr>
          <p:cNvPr id="20" name="Textfeld 19">
            <a:extLst>
              <a:ext uri="{FF2B5EF4-FFF2-40B4-BE49-F238E27FC236}">
                <a16:creationId xmlns:a16="http://schemas.microsoft.com/office/drawing/2014/main" id="{6AEF892B-5143-344A-AC9C-FE74E87F863E}"/>
              </a:ext>
            </a:extLst>
          </p:cNvPr>
          <p:cNvSpPr txBox="1"/>
          <p:nvPr/>
        </p:nvSpPr>
        <p:spPr>
          <a:xfrm>
            <a:off x="-22593" y="56349"/>
            <a:ext cx="990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b="1" dirty="0">
                <a:latin typeface="Cooper Black" panose="0208090404030B020404" pitchFamily="18" charset="77"/>
              </a:rPr>
              <a:t>Das alles sind Medien!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AC8F7F3A-F882-6D4E-86C8-CE3D99197163}"/>
              </a:ext>
            </a:extLst>
          </p:cNvPr>
          <p:cNvGrpSpPr/>
          <p:nvPr/>
        </p:nvGrpSpPr>
        <p:grpSpPr>
          <a:xfrm>
            <a:off x="182364" y="1587863"/>
            <a:ext cx="1666952" cy="1924535"/>
            <a:chOff x="158795" y="1536587"/>
            <a:chExt cx="1961659" cy="2184280"/>
          </a:xfrm>
        </p:grpSpPr>
        <p:pic>
          <p:nvPicPr>
            <p:cNvPr id="15" name="Grafik 14">
              <a:extLst>
                <a:ext uri="{FF2B5EF4-FFF2-40B4-BE49-F238E27FC236}">
                  <a16:creationId xmlns:a16="http://schemas.microsoft.com/office/drawing/2014/main" id="{EF6C25F5-82A1-2B43-9D58-B1DE8B425BF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22713" y="1536587"/>
              <a:ext cx="1215709" cy="1215709"/>
            </a:xfrm>
            <a:prstGeom prst="rect">
              <a:avLst/>
            </a:prstGeom>
          </p:spPr>
        </p:pic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7E8511CE-0868-F74E-82E2-EF32126DA364}"/>
                </a:ext>
              </a:extLst>
            </p:cNvPr>
            <p:cNvSpPr txBox="1"/>
            <p:nvPr/>
          </p:nvSpPr>
          <p:spPr>
            <a:xfrm>
              <a:off x="158795" y="2568125"/>
              <a:ext cx="1961659" cy="1152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b="1" dirty="0">
                  <a:latin typeface="Druckschrift BY WOK Medium" panose="02000603000000000000" pitchFamily="2" charset="0"/>
                </a:rPr>
                <a:t>Bücher</a:t>
              </a:r>
            </a:p>
            <a:p>
              <a:pPr algn="ctr"/>
              <a:r>
                <a:rPr lang="de-DE" sz="2000" b="1" dirty="0">
                  <a:latin typeface="Druckschrift BY WOK Medium" panose="02000603000000000000" pitchFamily="2" charset="0"/>
                </a:rPr>
                <a:t>Zeitung</a:t>
              </a:r>
            </a:p>
            <a:p>
              <a:pPr algn="ctr"/>
              <a:r>
                <a:rPr lang="de-DE" sz="2000" b="1" dirty="0">
                  <a:latin typeface="Druckschrift BY WOK Medium" panose="02000603000000000000" pitchFamily="2" charset="0"/>
                </a:rPr>
                <a:t>Zeitschriften</a:t>
              </a:r>
            </a:p>
          </p:txBody>
        </p:sp>
      </p:grpSp>
      <p:sp>
        <p:nvSpPr>
          <p:cNvPr id="23" name="Textfeld 22">
            <a:extLst>
              <a:ext uri="{FF2B5EF4-FFF2-40B4-BE49-F238E27FC236}">
                <a16:creationId xmlns:a16="http://schemas.microsoft.com/office/drawing/2014/main" id="{46BD362C-868D-1047-AEE6-BD215F16CF2F}"/>
              </a:ext>
            </a:extLst>
          </p:cNvPr>
          <p:cNvSpPr txBox="1"/>
          <p:nvPr/>
        </p:nvSpPr>
        <p:spPr>
          <a:xfrm>
            <a:off x="2544648" y="2246850"/>
            <a:ext cx="1629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latin typeface="Druckschrift BY WOK Medium" panose="02000603000000000000" pitchFamily="2" charset="0"/>
              </a:rPr>
              <a:t>Musikgeräte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3C212CD0-9FBB-3E43-B377-FA4E3A1CEA47}"/>
              </a:ext>
            </a:extLst>
          </p:cNvPr>
          <p:cNvSpPr txBox="1"/>
          <p:nvPr/>
        </p:nvSpPr>
        <p:spPr>
          <a:xfrm>
            <a:off x="6517902" y="3161856"/>
            <a:ext cx="1629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latin typeface="Druckschrift BY WOK Medium" panose="02000603000000000000" pitchFamily="2" charset="0"/>
              </a:rPr>
              <a:t>Fernseher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1F413348-58F3-E244-B754-FEE354B9AF7A}"/>
              </a:ext>
            </a:extLst>
          </p:cNvPr>
          <p:cNvSpPr txBox="1"/>
          <p:nvPr/>
        </p:nvSpPr>
        <p:spPr>
          <a:xfrm>
            <a:off x="2911070" y="4166165"/>
            <a:ext cx="1629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latin typeface="Druckschrift BY WOK Medium" panose="02000603000000000000" pitchFamily="2" charset="0"/>
              </a:rPr>
              <a:t>Tablets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3D5081AB-8FEA-DA40-9B6E-0424782944F2}"/>
              </a:ext>
            </a:extLst>
          </p:cNvPr>
          <p:cNvSpPr txBox="1"/>
          <p:nvPr/>
        </p:nvSpPr>
        <p:spPr>
          <a:xfrm>
            <a:off x="7959949" y="4468133"/>
            <a:ext cx="1946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latin typeface="Druckschrift BY WOK Medium" panose="02000603000000000000" pitchFamily="2" charset="0"/>
              </a:rPr>
              <a:t>Spielkonsolen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A1A669E3-ADA5-F241-81FD-EF3A7ABF21AC}"/>
              </a:ext>
            </a:extLst>
          </p:cNvPr>
          <p:cNvSpPr txBox="1"/>
          <p:nvPr/>
        </p:nvSpPr>
        <p:spPr>
          <a:xfrm>
            <a:off x="1413493" y="7923908"/>
            <a:ext cx="1946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latin typeface="Druckschrift BY WOK Medium" panose="02000603000000000000" pitchFamily="2" charset="0"/>
              </a:rPr>
              <a:t>Spielkonsolen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3AD66E38-5D64-DE4A-8930-93AFD0D41115}"/>
              </a:ext>
            </a:extLst>
          </p:cNvPr>
          <p:cNvSpPr txBox="1"/>
          <p:nvPr/>
        </p:nvSpPr>
        <p:spPr>
          <a:xfrm>
            <a:off x="5565166" y="6056874"/>
            <a:ext cx="1946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latin typeface="Druckschrift BY WOK Medium" panose="02000603000000000000" pitchFamily="2" charset="0"/>
              </a:rPr>
              <a:t>Radio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7BF8A1E7-25DD-DF45-84EF-FC6626C7CBD2}"/>
              </a:ext>
            </a:extLst>
          </p:cNvPr>
          <p:cNvSpPr txBox="1"/>
          <p:nvPr/>
        </p:nvSpPr>
        <p:spPr>
          <a:xfrm>
            <a:off x="4985883" y="4393864"/>
            <a:ext cx="1946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latin typeface="Druckschrift BY WOK Medium" panose="02000603000000000000" pitchFamily="2" charset="0"/>
              </a:rPr>
              <a:t>Handy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86BDD312-9628-CF42-BA08-B9BC985E952D}"/>
              </a:ext>
            </a:extLst>
          </p:cNvPr>
          <p:cNvSpPr txBox="1"/>
          <p:nvPr/>
        </p:nvSpPr>
        <p:spPr>
          <a:xfrm>
            <a:off x="442489" y="5426614"/>
            <a:ext cx="1946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latin typeface="Druckschrift BY WOK Medium" panose="02000603000000000000" pitchFamily="2" charset="0"/>
              </a:rPr>
              <a:t>Internet</a:t>
            </a:r>
          </a:p>
        </p:txBody>
      </p:sp>
      <p:pic>
        <p:nvPicPr>
          <p:cNvPr id="32" name="Grafik 31">
            <a:extLst>
              <a:ext uri="{FF2B5EF4-FFF2-40B4-BE49-F238E27FC236}">
                <a16:creationId xmlns:a16="http://schemas.microsoft.com/office/drawing/2014/main" id="{B02C95AB-38AB-9445-85A4-7AB4673EE34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159519" y="5612251"/>
            <a:ext cx="961756" cy="644678"/>
          </a:xfrm>
          <a:prstGeom prst="rect">
            <a:avLst/>
          </a:prstGeom>
        </p:spPr>
      </p:pic>
      <p:sp>
        <p:nvSpPr>
          <p:cNvPr id="33" name="Textfeld 32">
            <a:extLst>
              <a:ext uri="{FF2B5EF4-FFF2-40B4-BE49-F238E27FC236}">
                <a16:creationId xmlns:a16="http://schemas.microsoft.com/office/drawing/2014/main" id="{BC0B6D43-894D-C141-B004-01631E3F0381}"/>
              </a:ext>
            </a:extLst>
          </p:cNvPr>
          <p:cNvSpPr txBox="1"/>
          <p:nvPr/>
        </p:nvSpPr>
        <p:spPr>
          <a:xfrm>
            <a:off x="2795381" y="6226491"/>
            <a:ext cx="1629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latin typeface="Druckschrift BY WOK Medium" panose="02000603000000000000" pitchFamily="2" charset="0"/>
              </a:rPr>
              <a:t>Laptop</a:t>
            </a:r>
          </a:p>
        </p:txBody>
      </p:sp>
      <p:sp>
        <p:nvSpPr>
          <p:cNvPr id="27" name="Textfeld 19">
            <a:extLst>
              <a:ext uri="{FF2B5EF4-FFF2-40B4-BE49-F238E27FC236}">
                <a16:creationId xmlns:a16="http://schemas.microsoft.com/office/drawing/2014/main" id="{100BD920-CB2E-4098-8803-A91B3636C691}"/>
              </a:ext>
            </a:extLst>
          </p:cNvPr>
          <p:cNvSpPr txBox="1"/>
          <p:nvPr/>
        </p:nvSpPr>
        <p:spPr>
          <a:xfrm>
            <a:off x="13586" y="6661437"/>
            <a:ext cx="8876704" cy="191461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0" tIns="0" rIns="54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CC BY SA 4.0</a:t>
            </a: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LISUM 2021;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Symbole von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www.pixabay.com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Zugriff am 01.07.2021 – Einzelnachweise auf der letzten Seite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A80E0DDA-980C-4F7C-8F1C-04E11FA30091}"/>
              </a:ext>
            </a:extLst>
          </p:cNvPr>
          <p:cNvSpPr txBox="1"/>
          <p:nvPr/>
        </p:nvSpPr>
        <p:spPr>
          <a:xfrm>
            <a:off x="4684881" y="71947"/>
            <a:ext cx="497890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Vorlage zum Unterrichtsbaustein </a:t>
            </a:r>
            <a:r>
              <a:rPr lang="de-DE" sz="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Mediennutzung dokumentieren und auswerten</a:t>
            </a:r>
          </a:p>
        </p:txBody>
      </p:sp>
    </p:spTree>
    <p:extLst>
      <p:ext uri="{BB962C8B-B14F-4D97-AF65-F5344CB8AC3E}">
        <p14:creationId xmlns:p14="http://schemas.microsoft.com/office/powerpoint/2010/main" val="1522733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171">
            <a:extLst>
              <a:ext uri="{FF2B5EF4-FFF2-40B4-BE49-F238E27FC236}">
                <a16:creationId xmlns:a16="http://schemas.microsoft.com/office/drawing/2014/main" id="{2F6BD6FF-6E46-432D-B03C-EF8AC5F77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7100" y="1825625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2" name="Textfeld 19">
            <a:extLst>
              <a:ext uri="{FF2B5EF4-FFF2-40B4-BE49-F238E27FC236}">
                <a16:creationId xmlns:a16="http://schemas.microsoft.com/office/drawing/2014/main" id="{13F8CD65-805D-48E2-BA8D-E859098ED3FF}"/>
              </a:ext>
            </a:extLst>
          </p:cNvPr>
          <p:cNvSpPr txBox="1"/>
          <p:nvPr/>
        </p:nvSpPr>
        <p:spPr>
          <a:xfrm>
            <a:off x="13586" y="6661437"/>
            <a:ext cx="8876704" cy="191461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0" tIns="0" rIns="54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CC BY SA 4.0</a:t>
            </a: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LISUM 2021;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Symbole von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www.pixabay.com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Zugriff am 01.07.2021 – Einzelnachweise auf der letzten Seite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5" name="Foliennummernplatzhalter 114">
            <a:extLst>
              <a:ext uri="{FF2B5EF4-FFF2-40B4-BE49-F238E27FC236}">
                <a16:creationId xmlns:a16="http://schemas.microsoft.com/office/drawing/2014/main" id="{D58DC202-31FF-4401-ABED-EEE427C19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3</a:t>
            </a:fld>
            <a:endParaRPr lang="de-DE"/>
          </a:p>
        </p:txBody>
      </p:sp>
      <p:pic>
        <p:nvPicPr>
          <p:cNvPr id="41" name="Grafik 40">
            <a:extLst>
              <a:ext uri="{FF2B5EF4-FFF2-40B4-BE49-F238E27FC236}">
                <a16:creationId xmlns:a16="http://schemas.microsoft.com/office/drawing/2014/main" id="{C3D0047F-5913-41A2-B545-31F87CA6C1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4267621" cy="685800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959B6B46-A3D4-46F0-8EBA-79B45472E137}"/>
              </a:ext>
            </a:extLst>
          </p:cNvPr>
          <p:cNvSpPr txBox="1"/>
          <p:nvPr/>
        </p:nvSpPr>
        <p:spPr>
          <a:xfrm>
            <a:off x="4684881" y="71947"/>
            <a:ext cx="497890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Vorlage zum Unterrichtsbaustein </a:t>
            </a:r>
            <a:r>
              <a:rPr lang="de-DE" sz="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Mediennutzung dokumentieren und auswerten</a:t>
            </a:r>
          </a:p>
        </p:txBody>
      </p:sp>
    </p:spTree>
    <p:extLst>
      <p:ext uri="{BB962C8B-B14F-4D97-AF65-F5344CB8AC3E}">
        <p14:creationId xmlns:p14="http://schemas.microsoft.com/office/powerpoint/2010/main" val="1336514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129</Words>
  <Application>Microsoft Office PowerPoint</Application>
  <PresentationFormat>A4-Papier (210 x 297 mm)</PresentationFormat>
  <Paragraphs>24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Cooper Black</vt:lpstr>
      <vt:lpstr>Druckschrift BY WOK Medium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Daniel Meile</cp:lastModifiedBy>
  <cp:revision>182</cp:revision>
  <cp:lastPrinted>2021-04-23T09:44:30Z</cp:lastPrinted>
  <dcterms:created xsi:type="dcterms:W3CDTF">2021-04-14T07:29:35Z</dcterms:created>
  <dcterms:modified xsi:type="dcterms:W3CDTF">2021-12-01T08:17:27Z</dcterms:modified>
</cp:coreProperties>
</file>